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61" r:id="rId3"/>
    <p:sldId id="283" r:id="rId4"/>
    <p:sldId id="282" r:id="rId5"/>
    <p:sldId id="267" r:id="rId6"/>
    <p:sldId id="268" r:id="rId7"/>
    <p:sldId id="260" r:id="rId8"/>
    <p:sldId id="259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4" r:id="rId21"/>
    <p:sldId id="286" r:id="rId22"/>
    <p:sldId id="280" r:id="rId23"/>
    <p:sldId id="285" r:id="rId24"/>
    <p:sldId id="28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-52"/>
      <p:regular r:id="rId30"/>
      <p:bold r:id="rId31"/>
      <p:italic r:id="rId32"/>
      <p:boldItalic r:id="rId33"/>
    </p:embeddedFont>
    <p:embeddedFont>
      <p:font typeface="Montserrat Black" panose="020B0604020202020204" pitchFamily="2" charset="-52"/>
      <p:bold r:id="rId34"/>
      <p:boldItalic r:id="rId35"/>
    </p:embeddedFont>
    <p:embeddedFont>
      <p:font typeface="Montserrat ExtraLight" panose="020B0604020202020204" pitchFamily="2" charset="-52"/>
      <p:regular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7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3" y="3198167"/>
            <a:ext cx="4790019" cy="1200329"/>
          </a:xfrm>
        </p:spPr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Введение в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>
              <a:latin typeface="Montserrat Black" panose="00000A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</a:t>
            </a:r>
            <a:r>
              <a:rPr lang="ru-RU" dirty="0">
                <a:latin typeface="Montserrat Black" panose="00000A00000000000000" pitchFamily="50" charset="-52"/>
              </a:rPr>
              <a:t>Журнал событий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62" y="1715530"/>
            <a:ext cx="11090275" cy="580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Отправной точкой 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mining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является </a:t>
            </a:r>
            <a:r>
              <a:rPr lang="ru-RU" sz="2400" b="1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журнал событий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2000" dirty="0">
              <a:effectLst/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D:\Загрузки\cd201455425244aba9e300225f056df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05" y="2472770"/>
            <a:ext cx="8910189" cy="398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52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</a:t>
            </a:r>
            <a:r>
              <a:rPr lang="ru-RU" dirty="0">
                <a:latin typeface="Montserrat Black" panose="00000A00000000000000" pitchFamily="50" charset="-52"/>
              </a:rPr>
              <a:t>Журнал событий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62" y="1715530"/>
            <a:ext cx="110902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Основные атрибуты событий в журналах:</a:t>
            </a:r>
          </a:p>
          <a:p>
            <a:pPr lvl="0">
              <a:spcAft>
                <a:spcPts val="0"/>
              </a:spcAft>
            </a:pPr>
            <a:endParaRPr lang="ru-RU" sz="2400" dirty="0"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Идентификатор случая (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): хранит случаи (объекты), для которых выстраиваются последовательности событий журнала.</a:t>
            </a:r>
          </a:p>
          <a:p>
            <a:pPr marL="34290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Деятельность (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activity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): хранит действия, выполняемые в рамках событий журнала.</a:t>
            </a:r>
          </a:p>
          <a:p>
            <a:pPr marL="34290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Отметка времени (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timestamp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): хранит дату и время регистрации событий журнала.</a:t>
            </a:r>
          </a:p>
          <a:p>
            <a:pPr marL="34290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Ресурс (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): хранит основных действующих лиц событий журнала (тех, кто выполняет действия в рамках событий журнала).</a:t>
            </a:r>
          </a:p>
          <a:p>
            <a:pPr marL="342900" lvl="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Прочее (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): сюда попадает вся оставшаяся в журнале (не интересная нам) информация.</a:t>
            </a:r>
          </a:p>
        </p:txBody>
      </p:sp>
    </p:spTree>
    <p:extLst>
      <p:ext uri="{BB962C8B-B14F-4D97-AF65-F5344CB8AC3E}">
        <p14:creationId xmlns:p14="http://schemas.microsoft.com/office/powerpoint/2010/main" val="118789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</a:t>
            </a:r>
            <a:r>
              <a:rPr lang="ru-RU" dirty="0">
                <a:latin typeface="Montserrat Black" panose="00000A00000000000000" pitchFamily="50" charset="-52"/>
              </a:rPr>
              <a:t>Журнал событий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62" y="1715530"/>
            <a:ext cx="11090275" cy="335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Наиболее распространенные форматы журнала событий: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eXtensible</a:t>
            </a:r>
            <a:r>
              <a:rPr lang="en-US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Event Stream (XES)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Comma-Separated Values (CSV)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JSON (JavaScript Object Notation)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Extensible Markup Language (XML)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Windows XML Event Log (EVTX) format</a:t>
            </a:r>
          </a:p>
        </p:txBody>
      </p:sp>
    </p:spTree>
    <p:extLst>
      <p:ext uri="{BB962C8B-B14F-4D97-AF65-F5344CB8AC3E}">
        <p14:creationId xmlns:p14="http://schemas.microsoft.com/office/powerpoint/2010/main" val="381407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Формы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67264" y="1291444"/>
            <a:ext cx="6657471" cy="49963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59572" y="6172941"/>
            <a:ext cx="1109027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Позиционирование трех основных форм </a:t>
            </a:r>
            <a:r>
              <a:rPr lang="ru-RU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mining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(a) извлечение, (б) проверка соответствия и (в) усовершенствование.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Формы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9572" y="5641139"/>
            <a:ext cx="1109027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 основных формы </a:t>
            </a:r>
            <a:r>
              <a:rPr lang="ru-RU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mining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терминах «входов» и «выходов»: (а) извлечение, (б) проверка соответствия и (в) усовершенствование.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D:\Загрузки\images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92" y="1935236"/>
            <a:ext cx="5377126" cy="3338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98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Discovery</a:t>
            </a:r>
            <a:endParaRPr lang="ru-RU" dirty="0"/>
          </a:p>
        </p:txBody>
      </p:sp>
      <p:pic>
        <p:nvPicPr>
          <p:cNvPr id="6" name="Рисунок 5" descr="D:\Загрузки\Various-process-mining-algorithms-A-heuristic-miner-B-fuzzy-miner-and-C-com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60" y="1702584"/>
            <a:ext cx="4814570" cy="364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1592359"/>
            <a:ext cx="3865123" cy="38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3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Discovery</a:t>
            </a:r>
            <a:r>
              <a:rPr lang="ru-RU" dirty="0">
                <a:latin typeface="Montserrat Black" panose="00000A00000000000000" pitchFamily="50" charset="-52"/>
              </a:rPr>
              <a:t>. </a:t>
            </a:r>
            <a:r>
              <a:rPr lang="en-US" dirty="0">
                <a:latin typeface="Montserrat Black" panose="00000A00000000000000" pitchFamily="50" charset="-52"/>
              </a:rPr>
              <a:t>Metrics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59572" y="1532265"/>
            <a:ext cx="11081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Montserrat ExtraLight" panose="00000300000000000000" pitchFamily="50" charset="-52"/>
              </a:rPr>
              <a:t>Для того чтобы оценить полученную модель применяются общеизвестные метрики качества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Montserrat ExtraLight" panose="00000300000000000000" pitchFamily="50" charset="-52"/>
              </a:rPr>
              <a:t>«пригодность» (</a:t>
            </a:r>
            <a:r>
              <a:rPr lang="en-US" b="1" dirty="0">
                <a:latin typeface="Montserrat ExtraLight" panose="00000300000000000000" pitchFamily="50" charset="-52"/>
              </a:rPr>
              <a:t>fitness) </a:t>
            </a:r>
            <a:endParaRPr lang="ru-RU" b="1" dirty="0">
              <a:latin typeface="Montserrat ExtraLight" panose="000003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Montserrat ExtraLight" panose="00000300000000000000" pitchFamily="50" charset="-52"/>
              </a:rPr>
              <a:t>«обобщенность» (</a:t>
            </a:r>
            <a:r>
              <a:rPr lang="en-US" b="1" dirty="0">
                <a:latin typeface="Montserrat ExtraLight" panose="00000300000000000000" pitchFamily="50" charset="-52"/>
              </a:rPr>
              <a:t>generalization)</a:t>
            </a:r>
            <a:endParaRPr lang="ru-RU" b="1" dirty="0">
              <a:latin typeface="Montserrat ExtraLight" panose="000003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Montserrat ExtraLight" panose="00000300000000000000" pitchFamily="50" charset="-52"/>
              </a:rPr>
              <a:t>«простота» (</a:t>
            </a:r>
            <a:r>
              <a:rPr lang="en-US" b="1" dirty="0">
                <a:latin typeface="Montserrat ExtraLight" panose="00000300000000000000" pitchFamily="50" charset="-52"/>
              </a:rPr>
              <a:t>simplicity)</a:t>
            </a:r>
            <a:endParaRPr lang="ru-RU" b="1" dirty="0">
              <a:latin typeface="Montserrat ExtraLight" panose="000003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Montserrat ExtraLight" panose="00000300000000000000" pitchFamily="50" charset="-52"/>
              </a:rPr>
              <a:t>«точность» (</a:t>
            </a:r>
            <a:r>
              <a:rPr lang="en-US" b="1" dirty="0">
                <a:latin typeface="Montserrat ExtraLight" panose="00000300000000000000" pitchFamily="50" charset="-52"/>
              </a:rPr>
              <a:t>precision)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34" y="3713257"/>
            <a:ext cx="674464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4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</a:t>
            </a:r>
            <a:r>
              <a:rPr lang="ru-RU" dirty="0">
                <a:latin typeface="Montserrat Black" panose="00000A00000000000000" pitchFamily="50" charset="-52"/>
              </a:rPr>
              <a:t>Типы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62" y="1900001"/>
            <a:ext cx="554513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Montserrat ExtraLight" panose="00000300000000000000" pitchFamily="50" charset="-52"/>
              </a:rPr>
              <a:t>Один из ключевых элементов </a:t>
            </a:r>
            <a:r>
              <a:rPr lang="ru-RU" sz="2000" b="1" dirty="0" err="1">
                <a:latin typeface="Montserrat ExtraLight" panose="00000300000000000000" pitchFamily="50" charset="-52"/>
              </a:rPr>
              <a:t>Process</a:t>
            </a:r>
            <a:r>
              <a:rPr lang="ru-RU" sz="2000" b="1" dirty="0">
                <a:latin typeface="Montserrat ExtraLight" panose="00000300000000000000" pitchFamily="50" charset="-52"/>
              </a:rPr>
              <a:t> </a:t>
            </a:r>
            <a:r>
              <a:rPr lang="ru-RU" sz="2000" b="1" dirty="0" err="1">
                <a:latin typeface="Montserrat ExtraLight" panose="00000300000000000000" pitchFamily="50" charset="-52"/>
              </a:rPr>
              <a:t>Mining</a:t>
            </a:r>
            <a:r>
              <a:rPr lang="ru-RU" sz="2000" b="1" dirty="0">
                <a:latin typeface="Montserrat ExtraLight" panose="00000300000000000000" pitchFamily="50" charset="-52"/>
              </a:rPr>
              <a:t> – акцент на создание сильной связи между моделью процесса и «реальностью», представленной в виде журнала событий.</a:t>
            </a:r>
            <a:endParaRPr lang="en-US" sz="2000" b="1" dirty="0">
              <a:latin typeface="Montserrat ExtraLight" panose="00000300000000000000" pitchFamily="50" charset="-52"/>
            </a:endParaRPr>
          </a:p>
          <a:p>
            <a:endParaRPr lang="en-US" sz="2000" b="1" dirty="0">
              <a:latin typeface="Montserrat ExtraLight" panose="00000300000000000000" pitchFamily="50" charset="-52"/>
            </a:endParaRPr>
          </a:p>
          <a:p>
            <a:r>
              <a:rPr lang="ru-RU" sz="2000" b="1" dirty="0">
                <a:latin typeface="Montserrat ExtraLight" panose="00000300000000000000" pitchFamily="50" charset="-52"/>
              </a:rPr>
              <a:t>Выделяют три типа подобных отношений, которые и определяют типы анализа: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err="1">
                <a:latin typeface="Montserrat ExtraLight" panose="00000300000000000000" pitchFamily="50" charset="-52"/>
              </a:rPr>
              <a:t>Play-Out</a:t>
            </a:r>
            <a:endParaRPr lang="ru-RU" sz="2000" b="1" dirty="0">
              <a:latin typeface="Montserrat ExtraLight" panose="000003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err="1">
                <a:latin typeface="Montserrat ExtraLight" panose="00000300000000000000" pitchFamily="50" charset="-52"/>
              </a:rPr>
              <a:t>Play-In</a:t>
            </a:r>
            <a:endParaRPr lang="ru-RU" sz="2000" b="1" dirty="0">
              <a:latin typeface="Montserrat ExtraLight" panose="000003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err="1">
                <a:latin typeface="Montserrat ExtraLight" panose="00000300000000000000" pitchFamily="50" charset="-52"/>
              </a:rPr>
              <a:t>Replay</a:t>
            </a:r>
            <a:endParaRPr lang="ru-RU" sz="2000" b="1" dirty="0">
              <a:latin typeface="Montserrat ExtraLight" panose="00000300000000000000" pitchFamily="50" charset="-52"/>
            </a:endParaRPr>
          </a:p>
          <a:p>
            <a:endParaRPr lang="ru-RU" sz="2000" b="1" dirty="0">
              <a:latin typeface="Montserrat ExtraLight" panose="00000300000000000000" pitchFamily="50" charset="-52"/>
            </a:endParaRPr>
          </a:p>
          <a:p>
            <a:endParaRPr lang="ru-RU" sz="2000" b="1" dirty="0">
              <a:latin typeface="Montserrat ExtraLight" panose="00000300000000000000" pitchFamily="50" charset="-52"/>
            </a:endParaRPr>
          </a:p>
        </p:txBody>
      </p:sp>
      <p:pic>
        <p:nvPicPr>
          <p:cNvPr id="4" name="Рисунок 3" descr="D:\Загрузки\capture-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"/>
          <a:stretch/>
        </p:blipFill>
        <p:spPr bwMode="auto">
          <a:xfrm>
            <a:off x="6341807" y="1277216"/>
            <a:ext cx="5201264" cy="5087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309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Play-out</a:t>
            </a:r>
            <a:endParaRPr lang="ru-RU" dirty="0"/>
          </a:p>
        </p:txBody>
      </p:sp>
      <p:pic>
        <p:nvPicPr>
          <p:cNvPr id="3" name="Рисунок 2" descr="D:\Загрузки\03444f6120364151a0e10b19f13bd0e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28" y="1877195"/>
            <a:ext cx="8655653" cy="4105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63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Play-in</a:t>
            </a:r>
            <a:endParaRPr lang="ru-RU" dirty="0"/>
          </a:p>
        </p:txBody>
      </p:sp>
      <p:pic>
        <p:nvPicPr>
          <p:cNvPr id="3" name="Рисунок 2" descr="D:\Загрузки\4c3f831665834ee388090284b6712d6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4" y="1842985"/>
            <a:ext cx="8998251" cy="410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25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Big Data</a:t>
            </a:r>
            <a:endParaRPr lang="ru-RU" dirty="0">
              <a:latin typeface="Montserrat Black" panose="00000A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2" y="1816386"/>
            <a:ext cx="10379116" cy="485594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59572" y="1019701"/>
            <a:ext cx="9941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По данным </a:t>
            </a:r>
            <a:r>
              <a:rPr lang="ru-RU" b="1" dirty="0" err="1">
                <a:solidFill>
                  <a:srgbClr val="000000"/>
                </a:solidFill>
                <a:latin typeface="Montserrat ExtraLight" panose="00000300000000000000" pitchFamily="50" charset="-52"/>
              </a:rPr>
              <a:t>Data</a:t>
            </a:r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Montserrat ExtraLight" panose="00000300000000000000" pitchFamily="50" charset="-52"/>
              </a:rPr>
              <a:t>Age</a:t>
            </a:r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Montserrat ExtraLight" panose="00000300000000000000" pitchFamily="50" charset="-52"/>
              </a:rPr>
              <a:t>Report</a:t>
            </a:r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 человечество сформировало порядка 51 </a:t>
            </a:r>
            <a:r>
              <a:rPr lang="ru-RU" b="1" dirty="0" err="1">
                <a:solidFill>
                  <a:srgbClr val="000000"/>
                </a:solidFill>
                <a:latin typeface="Montserrat ExtraLight" panose="00000300000000000000" pitchFamily="50" charset="-52"/>
              </a:rPr>
              <a:t>зеттабайта</a:t>
            </a:r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 информации в 2020 году. К 2025 году объем этих данных вырастет до 175 </a:t>
            </a:r>
            <a:r>
              <a:rPr lang="ru-RU" b="1" dirty="0" err="1">
                <a:solidFill>
                  <a:srgbClr val="000000"/>
                </a:solidFill>
                <a:latin typeface="Montserrat ExtraLight" panose="00000300000000000000" pitchFamily="50" charset="-52"/>
              </a:rPr>
              <a:t>зеттабайтов</a:t>
            </a:r>
            <a:r>
              <a:rPr lang="ru-RU" b="1" dirty="0">
                <a:solidFill>
                  <a:srgbClr val="000000"/>
                </a:solidFill>
                <a:latin typeface="Montserrat ExtraLight" panose="00000300000000000000" pitchFamily="50" charset="-52"/>
              </a:rPr>
              <a:t> ежегодно.</a:t>
            </a:r>
            <a:endParaRPr lang="ru-RU" b="1" dirty="0">
              <a:latin typeface="Montserrat ExtraLight" panose="000003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Play-in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50862" y="1565821"/>
            <a:ext cx="110902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 ExtraLight" panose="00000300000000000000" pitchFamily="50" charset="-52"/>
              </a:rPr>
              <a:t>Как будет выглядеть процесс на основе данных цепочек событий: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abde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acdf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acde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abdf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adce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adcf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adbf</a:t>
            </a:r>
            <a:endParaRPr lang="ru-RU" sz="2400" b="1" dirty="0">
              <a:latin typeface="Montserrat ExtraLight" panose="000003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3669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50862" y="1565821"/>
            <a:ext cx="110902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 ExtraLight" panose="00000300000000000000" pitchFamily="50" charset="-52"/>
              </a:rPr>
              <a:t>Как будет выглядеть процесс на основе данных цепочек событий: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abde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acdf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acde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abdf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adce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adcf</a:t>
            </a:r>
            <a:endParaRPr lang="en-US" sz="2400" b="1" dirty="0">
              <a:latin typeface="Montserrat ExtraLight" panose="000003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ExtraLight" panose="00000300000000000000" pitchFamily="50" charset="-52"/>
              </a:rPr>
              <a:t>adbf</a:t>
            </a:r>
            <a:endParaRPr lang="ru-RU" sz="2400" b="1" dirty="0">
              <a:latin typeface="Montserrat ExtraLight" panose="00000300000000000000" pitchFamily="50" charset="-52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Play-in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41398" b="2796"/>
          <a:stretch/>
        </p:blipFill>
        <p:spPr>
          <a:xfrm>
            <a:off x="3211697" y="3037841"/>
            <a:ext cx="7554493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6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Replay</a:t>
            </a:r>
            <a:endParaRPr lang="ru-RU" dirty="0"/>
          </a:p>
        </p:txBody>
      </p:sp>
      <p:pic>
        <p:nvPicPr>
          <p:cNvPr id="3" name="Рисунок 2" descr="D:\Загрузки\2603a4ac6fcf4215a7843932d345f5d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41" y="1979923"/>
            <a:ext cx="8356028" cy="3778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68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mining. Replay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3" y="3429000"/>
            <a:ext cx="10307463" cy="2769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9572" y="1422400"/>
            <a:ext cx="108384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Montserrat ExtraLight" panose="00000300000000000000" pitchFamily="50" charset="-52"/>
              </a:rPr>
              <a:t>Какие цепочки событий возможны согласно данной модели: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 ExtraLight" panose="00000300000000000000" pitchFamily="50" charset="-52"/>
              </a:rPr>
              <a:t>abdceh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 ExtraLight" panose="00000300000000000000" pitchFamily="50" charset="-52"/>
              </a:rPr>
              <a:t>aceh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 ExtraLight" panose="00000300000000000000" pitchFamily="50" charset="-52"/>
              </a:rPr>
              <a:t>adcefbdeg</a:t>
            </a:r>
            <a:endParaRPr lang="ru-RU" sz="2800" b="1" dirty="0">
              <a:latin typeface="Montserrat ExtraLight" panose="00000300000000000000" pitchFamily="50" charset="-52"/>
            </a:endParaRPr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8E49957F-8D6B-4E3D-9B2F-54446F914F7E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HTMLOption3">
            <a:extLst>
              <a:ext uri="{FF2B5EF4-FFF2-40B4-BE49-F238E27FC236}">
                <a16:creationId xmlns:a16="http://schemas.microsoft.com/office/drawing/2014/main" id="{46ABD5C1-884A-9341-504C-3C4C3EF751A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9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59572" y="1422400"/>
            <a:ext cx="108384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Montserrat ExtraLight" panose="00000300000000000000" pitchFamily="50" charset="-52"/>
              </a:rPr>
              <a:t>Библиотеки на языке </a:t>
            </a:r>
            <a:r>
              <a:rPr lang="en-US" sz="2800" b="1" dirty="0">
                <a:latin typeface="Montserrat ExtraLight" panose="00000300000000000000" pitchFamily="50" charset="-52"/>
              </a:rPr>
              <a:t>Python </a:t>
            </a:r>
            <a:r>
              <a:rPr lang="ru-RU" sz="2800" b="1" dirty="0">
                <a:latin typeface="Montserrat ExtraLight" panose="00000300000000000000" pitchFamily="50" charset="-52"/>
              </a:rPr>
              <a:t>для работы с </a:t>
            </a:r>
            <a:r>
              <a:rPr lang="en-US" sz="2800" b="1" dirty="0">
                <a:latin typeface="Montserrat ExtraLight" panose="00000300000000000000" pitchFamily="50" charset="-52"/>
              </a:rPr>
              <a:t>Process mining: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Montserrat ExtraLight" panose="00000300000000000000" pitchFamily="50" charset="-52"/>
              </a:rPr>
              <a:t>SberPM</a:t>
            </a:r>
            <a:endParaRPr lang="en-US" sz="2800" b="1" dirty="0">
              <a:latin typeface="Montserrat ExtraLight" panose="00000300000000000000" pitchFamily="50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 ExtraLight" panose="00000300000000000000" pitchFamily="50" charset="-52"/>
              </a:rPr>
              <a:t>PM4Py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Montserrat ExtraLight" panose="00000300000000000000" pitchFamily="50" charset="-52"/>
            </a:endParaRPr>
          </a:p>
          <a:p>
            <a:r>
              <a:rPr lang="ru-RU" sz="2800" b="1" dirty="0">
                <a:latin typeface="Montserrat ExtraLight" panose="00000300000000000000" pitchFamily="50" charset="-52"/>
              </a:rPr>
              <a:t>Программные средства: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Montserrat ExtraLight" panose="00000300000000000000" pitchFamily="50" charset="-52"/>
              </a:rPr>
              <a:t>ProM</a:t>
            </a:r>
            <a:endParaRPr lang="en-US" sz="2800" b="1" dirty="0">
              <a:latin typeface="Montserrat ExtraLight" panose="00000300000000000000" pitchFamily="50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Montserrat ExtraLight" panose="00000300000000000000" pitchFamily="50" charset="-52"/>
              </a:rPr>
              <a:t>Fluxicon</a:t>
            </a:r>
            <a:r>
              <a:rPr lang="en-US" sz="2800" b="1" dirty="0">
                <a:latin typeface="Montserrat ExtraLight" panose="00000300000000000000" pitchFamily="50" charset="-52"/>
              </a:rPr>
              <a:t> Disco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Montserrat ExtraLight" panose="00000300000000000000" pitchFamily="50" charset="-52"/>
              </a:rPr>
              <a:t>Celonis</a:t>
            </a:r>
            <a:r>
              <a:rPr lang="en-US" sz="2800" b="1" dirty="0">
                <a:latin typeface="Montserrat ExtraLight" panose="00000300000000000000" pitchFamily="50" charset="-52"/>
              </a:rPr>
              <a:t> Process Mining</a:t>
            </a:r>
          </a:p>
          <a:p>
            <a:endParaRPr lang="ru-RU" sz="2800" b="1" dirty="0">
              <a:latin typeface="Montserrat ExtraLight" panose="000003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8030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Big Data</a:t>
            </a:r>
            <a:endParaRPr lang="ru-RU" dirty="0">
              <a:latin typeface="Montserrat Black" panose="00000A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74" y="882321"/>
            <a:ext cx="6240051" cy="56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Big Data</a:t>
            </a:r>
            <a:endParaRPr lang="ru-RU" dirty="0">
              <a:latin typeface="Montserrat Black" panose="00000A00000000000000" pitchFamily="50" charset="-52"/>
            </a:endParaRPr>
          </a:p>
        </p:txBody>
      </p:sp>
      <p:pic>
        <p:nvPicPr>
          <p:cNvPr id="1026" name="Picture 2" descr="GitHub - Zeo-shark/Sensor-Reader-App: Sensor-Rea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6" y="1912206"/>
            <a:ext cx="10878428" cy="43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7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Big Data</a:t>
            </a:r>
            <a:endParaRPr lang="ru-RU" dirty="0">
              <a:latin typeface="Montserrat Black" panose="00000A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53" y="-19665"/>
            <a:ext cx="926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50" charset="-52"/>
              </a:rPr>
              <a:t>Big Data</a:t>
            </a:r>
            <a:endParaRPr lang="ru-RU" dirty="0">
              <a:latin typeface="Montserrat Black" panose="00000A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7" y="882321"/>
            <a:ext cx="7551786" cy="51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4F3E63E-279A-47BF-9880-4C235016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</p:spPr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Введение в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CF8BA46-7431-422A-884F-1B26F37526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63431"/>
            <a:ext cx="11081566" cy="4678204"/>
          </a:xfrm>
        </p:spPr>
        <p:txBody>
          <a:bodyPr/>
          <a:lstStyle/>
          <a:p>
            <a:r>
              <a:rPr lang="ru-RU" sz="2400" b="1" dirty="0">
                <a:latin typeface="Montserrat ExtraLight" panose="00000300000000000000" pitchFamily="50" charset="-52"/>
              </a:rPr>
              <a:t>Интеллектуальный анализ процессов</a:t>
            </a:r>
            <a:r>
              <a:rPr lang="ru-RU" sz="2400" dirty="0">
                <a:latin typeface="Montserrat ExtraLight" panose="00000300000000000000" pitchFamily="50" charset="-52"/>
              </a:rPr>
              <a:t> (</a:t>
            </a:r>
            <a:r>
              <a:rPr lang="ru-RU" sz="2400" dirty="0" err="1">
                <a:latin typeface="Montserrat ExtraLight" panose="00000300000000000000" pitchFamily="50" charset="-52"/>
              </a:rPr>
              <a:t>Process</a:t>
            </a:r>
            <a:r>
              <a:rPr lang="ru-RU" sz="2400" dirty="0">
                <a:latin typeface="Montserrat ExtraLight" panose="00000300000000000000" pitchFamily="50" charset="-52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</a:rPr>
              <a:t>Mining</a:t>
            </a:r>
            <a:r>
              <a:rPr lang="ru-RU" sz="2400" dirty="0">
                <a:latin typeface="Montserrat ExtraLight" panose="00000300000000000000" pitchFamily="50" charset="-52"/>
              </a:rPr>
              <a:t>) фокусируется на обнаружении, анализе и оптимизации бизнес-процессов на основе данных из </a:t>
            </a:r>
            <a:r>
              <a:rPr lang="ru-RU" sz="2400" i="1" dirty="0">
                <a:latin typeface="Montserrat ExtraLight" panose="00000300000000000000" pitchFamily="50" charset="-52"/>
              </a:rPr>
              <a:t>журналов событий (</a:t>
            </a:r>
            <a:r>
              <a:rPr lang="ru-RU" sz="2400" i="1" dirty="0" err="1">
                <a:latin typeface="Montserrat ExtraLight" panose="00000300000000000000" pitchFamily="50" charset="-52"/>
              </a:rPr>
              <a:t>event</a:t>
            </a:r>
            <a:r>
              <a:rPr lang="ru-RU" sz="2400" i="1" dirty="0">
                <a:latin typeface="Montserrat ExtraLight" panose="00000300000000000000" pitchFamily="50" charset="-52"/>
              </a:rPr>
              <a:t> </a:t>
            </a:r>
            <a:r>
              <a:rPr lang="ru-RU" sz="2400" i="1" dirty="0" err="1">
                <a:latin typeface="Montserrat ExtraLight" panose="00000300000000000000" pitchFamily="50" charset="-52"/>
              </a:rPr>
              <a:t>logs</a:t>
            </a:r>
            <a:r>
              <a:rPr lang="ru-RU" sz="2400" i="1" dirty="0">
                <a:latin typeface="Montserrat ExtraLight" panose="00000300000000000000" pitchFamily="50" charset="-52"/>
              </a:rPr>
              <a:t>)</a:t>
            </a:r>
            <a:r>
              <a:rPr lang="ru-RU" sz="2400" dirty="0">
                <a:latin typeface="Montserrat ExtraLight" panose="00000300000000000000" pitchFamily="50" charset="-52"/>
              </a:rPr>
              <a:t>, представляя недостающее звено между классическим анализом бизнес-процессов с использованием их моделей и интеллектуальным анализом данных (</a:t>
            </a:r>
            <a:r>
              <a:rPr lang="ru-RU" sz="2400" dirty="0" err="1">
                <a:latin typeface="Montserrat ExtraLight" panose="00000300000000000000" pitchFamily="50" charset="-52"/>
              </a:rPr>
              <a:t>Data</a:t>
            </a:r>
            <a:r>
              <a:rPr lang="ru-RU" sz="2400" dirty="0">
                <a:latin typeface="Montserrat ExtraLight" panose="00000300000000000000" pitchFamily="50" charset="-52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</a:rPr>
              <a:t>Mining</a:t>
            </a:r>
            <a:r>
              <a:rPr lang="ru-RU" sz="2400" dirty="0">
                <a:latin typeface="Montserrat ExtraLight" panose="00000300000000000000" pitchFamily="50" charset="-52"/>
              </a:rPr>
              <a:t>).</a:t>
            </a:r>
            <a:endParaRPr lang="en-US" sz="2400" dirty="0">
              <a:latin typeface="Montserrat ExtraLight" panose="00000300000000000000" pitchFamily="50" charset="-52"/>
            </a:endParaRPr>
          </a:p>
          <a:p>
            <a:endParaRPr lang="ru-RU" sz="2400" dirty="0">
              <a:latin typeface="Montserrat ExtraLight" panose="00000300000000000000" pitchFamily="50" charset="-52"/>
            </a:endParaRPr>
          </a:p>
          <a:p>
            <a:r>
              <a:rPr lang="ru-RU" sz="2400" dirty="0">
                <a:latin typeface="Montserrat ExtraLight" panose="00000300000000000000" pitchFamily="50" charset="-52"/>
              </a:rPr>
              <a:t>Другими словами, </a:t>
            </a:r>
            <a:r>
              <a:rPr lang="ru-RU" sz="2400" dirty="0" err="1">
                <a:latin typeface="Montserrat ExtraLight" panose="00000300000000000000" pitchFamily="50" charset="-52"/>
              </a:rPr>
              <a:t>Process</a:t>
            </a:r>
            <a:r>
              <a:rPr lang="ru-RU" sz="2400" dirty="0">
                <a:latin typeface="Montserrat ExtraLight" panose="00000300000000000000" pitchFamily="50" charset="-52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</a:rPr>
              <a:t>Mining</a:t>
            </a:r>
            <a:r>
              <a:rPr lang="ru-RU" sz="2400" dirty="0">
                <a:latin typeface="Montserrat ExtraLight" panose="00000300000000000000" pitchFamily="50" charset="-52"/>
              </a:rPr>
              <a:t>, в отличие от </a:t>
            </a:r>
            <a:r>
              <a:rPr lang="ru-RU" sz="2400" dirty="0" err="1">
                <a:latin typeface="Montserrat ExtraLight" panose="00000300000000000000" pitchFamily="50" charset="-52"/>
              </a:rPr>
              <a:t>Data</a:t>
            </a:r>
            <a:r>
              <a:rPr lang="ru-RU" sz="2400" dirty="0">
                <a:latin typeface="Montserrat ExtraLight" panose="00000300000000000000" pitchFamily="50" charset="-52"/>
              </a:rPr>
              <a:t> </a:t>
            </a:r>
            <a:r>
              <a:rPr lang="ru-RU" sz="2400" dirty="0" err="1">
                <a:latin typeface="Montserrat ExtraLight" panose="00000300000000000000" pitchFamily="50" charset="-52"/>
              </a:rPr>
              <a:t>Mining</a:t>
            </a:r>
            <a:r>
              <a:rPr lang="ru-RU" sz="2400" dirty="0">
                <a:latin typeface="Montserrat ExtraLight" panose="00000300000000000000" pitchFamily="50" charset="-52"/>
              </a:rPr>
              <a:t>, не интересуется низкоуровневыми закономерностями в исходных данных и не пытается принимать решения на их основе, но ставит задачей оптимизацию бизнес-процессов (в особенности сквозных), вытекающих из исходных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09825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Введение в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1" y="1707820"/>
            <a:ext cx="10481737" cy="47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 Black" panose="00000A00000000000000" pitchFamily="50" charset="-52"/>
              </a:rPr>
              <a:t>Для чего применяется </a:t>
            </a:r>
            <a:r>
              <a:rPr lang="en-US" dirty="0">
                <a:latin typeface="Montserrat Black" panose="00000A00000000000000" pitchFamily="50" charset="-52"/>
              </a:rPr>
              <a:t>Process mining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62" y="1715530"/>
            <a:ext cx="11090275" cy="389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Обнаружение реальных бизнес-процессов</a:t>
            </a:r>
            <a:endParaRPr lang="ru-RU" sz="2400" dirty="0"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Поиск узких мест (англ. </a:t>
            </a:r>
            <a:r>
              <a:rPr lang="ru-RU" sz="2800" dirty="0" err="1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bottlenecks</a:t>
            </a: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 в бизнес-процессах</a:t>
            </a:r>
            <a:endParaRPr lang="ru-RU" sz="2400" dirty="0"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Выявление отклонений в бизнес-процессах</a:t>
            </a:r>
            <a:endParaRPr lang="ru-RU" sz="2400" dirty="0"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Поиск быстрых/коротких путей выполнения бизнес-процессов</a:t>
            </a:r>
            <a:endParaRPr lang="ru-RU" sz="2400" dirty="0"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 ExtraLight" panose="000003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Прогнозирование проблем в бизнес-процессах</a:t>
            </a:r>
            <a:endParaRPr lang="ru-RU" sz="2400" dirty="0">
              <a:effectLst/>
              <a:latin typeface="Montserrat ExtraLight" panose="000003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57191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564</Words>
  <Application>Microsoft Office PowerPoint</Application>
  <PresentationFormat>Широкоэкранный</PresentationFormat>
  <Paragraphs>94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Times New Roman</vt:lpstr>
      <vt:lpstr>Arial</vt:lpstr>
      <vt:lpstr>Montserrat ExtraLight</vt:lpstr>
      <vt:lpstr>Montserrat</vt:lpstr>
      <vt:lpstr>Calibri</vt:lpstr>
      <vt:lpstr>Montserrat Black</vt:lpstr>
      <vt:lpstr>Шаблон МИФИ</vt:lpstr>
      <vt:lpstr>Презентация PowerPoint</vt:lpstr>
      <vt:lpstr>Big Data</vt:lpstr>
      <vt:lpstr>Big Data</vt:lpstr>
      <vt:lpstr>Big Data</vt:lpstr>
      <vt:lpstr>Big Data</vt:lpstr>
      <vt:lpstr>Big Data</vt:lpstr>
      <vt:lpstr>Введение в Process mining</vt:lpstr>
      <vt:lpstr>Введение в Process mining</vt:lpstr>
      <vt:lpstr>Для чего применяется Process mining</vt:lpstr>
      <vt:lpstr>Process mining. Журнал событий</vt:lpstr>
      <vt:lpstr>Process mining. Журнал событий</vt:lpstr>
      <vt:lpstr>Process mining. Журнал событий</vt:lpstr>
      <vt:lpstr>Формы Process mining</vt:lpstr>
      <vt:lpstr>Формы Process mining</vt:lpstr>
      <vt:lpstr>Process mining. Discovery</vt:lpstr>
      <vt:lpstr>Process mining. Discovery. Metrics</vt:lpstr>
      <vt:lpstr>Process mining. Типы</vt:lpstr>
      <vt:lpstr>Process mining. Play-out</vt:lpstr>
      <vt:lpstr>Process mining. Play-in</vt:lpstr>
      <vt:lpstr>Process mining. Play-in</vt:lpstr>
      <vt:lpstr>Process mining. Play-in</vt:lpstr>
      <vt:lpstr>Process mining. Replay</vt:lpstr>
      <vt:lpstr>Process mining. Replay</vt:lpstr>
      <vt:lpstr>Process mining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Хасанова Аделя ham001</cp:lastModifiedBy>
  <cp:revision>47</cp:revision>
  <dcterms:created xsi:type="dcterms:W3CDTF">2020-05-28T16:18:16Z</dcterms:created>
  <dcterms:modified xsi:type="dcterms:W3CDTF">2023-04-06T08:50:56Z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